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68" r:id="rId5"/>
    <p:sldId id="269" r:id="rId6"/>
    <p:sldId id="271" r:id="rId7"/>
    <p:sldId id="262" r:id="rId8"/>
    <p:sldId id="272" r:id="rId9"/>
    <p:sldId id="274" r:id="rId10"/>
    <p:sldId id="275" r:id="rId11"/>
    <p:sldId id="277" r:id="rId12"/>
    <p:sldId id="27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3E57"/>
    <a:srgbClr val="184259"/>
    <a:srgbClr val="9C4E4E"/>
    <a:srgbClr val="700000"/>
    <a:srgbClr val="5E2001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52" autoAdjust="0"/>
  </p:normalViewPr>
  <p:slideViewPr>
    <p:cSldViewPr snapToGrid="0">
      <p:cViewPr>
        <p:scale>
          <a:sx n="61" d="100"/>
          <a:sy n="61" d="100"/>
        </p:scale>
        <p:origin x="884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2BF7510-B9ED-40E0-8274-4F64AD62B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5E24B0-B97F-4932-93CD-4307D6181DC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0AA17F-CB06-445B-ACD3-321E84E51A80}" type="datetimeFigureOut">
              <a:rPr lang="en-US" smtClean="0"/>
              <a:t>4/19/2022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C3A0DF-A8A7-4EF4-96E5-757FFFC2A93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BEC987-E8F6-4FD2-BFB2-04815BD1D2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078EF9-7F2B-4B20-A25C-9E80C16977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114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6141C0-BF72-4A20-AFA7-D05563D549B7}" type="datetimeFigureOut">
              <a:rPr lang="en-US" smtClean="0"/>
              <a:t>4/19/2022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AF9CF-D1E5-49FD-94F7-B246BB67E24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285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anchor="ctr" anchorCtr="0">
            <a:normAutofit/>
          </a:bodyPr>
          <a:lstStyle>
            <a:lvl1pPr>
              <a:defRPr sz="3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869601"/>
            <a:ext cx="10840914" cy="3921600"/>
          </a:xfrm>
        </p:spPr>
        <p:txBody>
          <a:bodyPr anchor="t" anchorCtr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28F7C25-BFB6-430F-87B6-7D0D2C749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2343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262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1" y="609601"/>
            <a:ext cx="10840913" cy="3124199"/>
          </a:xfrm>
        </p:spPr>
        <p:txBody>
          <a:bodyPr anchor="ctr">
            <a:normAutofit/>
          </a:bodyPr>
          <a:lstStyle>
            <a:lvl1pPr algn="l">
              <a:defRPr sz="30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733800"/>
            <a:ext cx="10840914" cy="20574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326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10649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53706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1786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76500" y="2716272"/>
            <a:ext cx="8683625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76500" y="5137736"/>
            <a:ext cx="8683625" cy="73284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62937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1874308"/>
            <a:ext cx="3814235" cy="1260000"/>
          </a:xfrm>
        </p:spPr>
        <p:txBody>
          <a:bodyPr anchor="ctr" anchorCtr="0">
            <a:noAutofit/>
          </a:bodyPr>
          <a:lstStyle>
            <a:lvl1pPr algn="r">
              <a:defRPr sz="3000" b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0" y="0"/>
            <a:ext cx="7543800" cy="6856214"/>
          </a:xfrm>
        </p:spPr>
        <p:txBody>
          <a:bodyPr anchor="ctr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2450" y="3134308"/>
            <a:ext cx="3814235" cy="20166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06338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scription and Con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840914" cy="1260000"/>
          </a:xfrm>
        </p:spPr>
        <p:txBody>
          <a:bodyPr anchor="ctr" anchorCtr="0">
            <a:normAutofit/>
          </a:bodyPr>
          <a:lstStyle>
            <a:lvl1pPr>
              <a:defRPr sz="3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1881824"/>
            <a:ext cx="10840914" cy="1032826"/>
          </a:xfrm>
        </p:spPr>
        <p:txBody>
          <a:bodyPr anchor="t" anchorCtr="0">
            <a:no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7DAE59-9D63-4159-8F3E-560C31F19A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16192" y="3837470"/>
            <a:ext cx="1310050" cy="959003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249143D-80A5-4E4C-BBFD-F253500CE22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85799" y="2914650"/>
            <a:ext cx="10840914" cy="50212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B06123F0-984B-4EF8-9945-3621C401B7A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5366" y="3837470"/>
            <a:ext cx="1310050" cy="959003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A669C074-A9BE-4B07-ACEE-3B34AAC8B9E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48424" y="3837470"/>
            <a:ext cx="1310050" cy="959003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4A40D78-D6DD-41A7-A132-9D48DF8649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82308" y="3837470"/>
            <a:ext cx="1310050" cy="959003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4A9CFAA7-850F-4C92-A9BE-56452E5CA04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99250" y="3837470"/>
            <a:ext cx="1310050" cy="959003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5A0CF1-9FE7-4149-97DC-522163914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4248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639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7326" y="995967"/>
            <a:ext cx="6238874" cy="1260000"/>
          </a:xfrm>
        </p:spPr>
        <p:txBody>
          <a:bodyPr anchor="ctr" anchorCtr="0">
            <a:noAutofit/>
          </a:bodyPr>
          <a:lstStyle>
            <a:lvl1pPr algn="r">
              <a:defRPr sz="3000" b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 bwMode="blackGray">
          <a:xfrm>
            <a:off x="8014200" y="995968"/>
            <a:ext cx="3492000" cy="4866064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5849" y="2255967"/>
            <a:ext cx="6610351" cy="3476618"/>
          </a:xfrm>
        </p:spPr>
        <p:txBody>
          <a:bodyPr anchor="t"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9382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Righ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7974" y="995968"/>
            <a:ext cx="4848225" cy="1260000"/>
          </a:xfrm>
        </p:spPr>
        <p:txBody>
          <a:bodyPr anchor="ctr" anchorCtr="0">
            <a:normAutofit/>
          </a:bodyPr>
          <a:lstStyle>
            <a:lvl1pPr algn="l">
              <a:defRPr sz="3000" b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 bwMode="blackGray">
          <a:xfrm>
            <a:off x="727574" y="914400"/>
            <a:ext cx="5749425" cy="4818185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7974" y="2255968"/>
            <a:ext cx="4848225" cy="347661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295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 bwMode="white">
          <a:xfrm>
            <a:off x="10571243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 bwMode="white">
          <a:xfrm>
            <a:off x="100262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noProof="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20801" y="609601"/>
            <a:ext cx="9550399" cy="2743199"/>
          </a:xfrm>
        </p:spPr>
        <p:txBody>
          <a:bodyPr anchor="ctr">
            <a:normAutofit/>
          </a:bodyPr>
          <a:lstStyle>
            <a:lvl1pPr algn="ctr">
              <a:defRPr sz="3000" b="0" i="1" cap="none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26408" y="3352800"/>
            <a:ext cx="9339184" cy="3810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AD7857E-8E0E-4AC1-ABDC-E42462C788DE}"/>
              </a:ext>
            </a:extLst>
          </p:cNvPr>
          <p:cNvSpPr/>
          <p:nvPr userDrawn="1"/>
        </p:nvSpPr>
        <p:spPr>
          <a:xfrm>
            <a:off x="1750844" y="3962401"/>
            <a:ext cx="8690313" cy="1908173"/>
          </a:xfrm>
          <a:prstGeom prst="roundRect">
            <a:avLst>
              <a:gd name="adj" fmla="val 6552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57375" y="4021138"/>
            <a:ext cx="8486775" cy="176053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5340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599"/>
            <a:ext cx="10840914" cy="1260000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1869599"/>
            <a:ext cx="5202071" cy="91622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70201"/>
            <a:ext cx="5202071" cy="2916000"/>
          </a:xfrm>
          <a:prstGeom prst="roundRect">
            <a:avLst>
              <a:gd name="adj" fmla="val 2496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8270" y="1869599"/>
            <a:ext cx="5228444" cy="91622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8270" y="2870201"/>
            <a:ext cx="5202071" cy="2916000"/>
          </a:xfrm>
          <a:prstGeom prst="roundRect">
            <a:avLst>
              <a:gd name="adj" fmla="val 2798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31B0A9-3E16-4C5B-A6CE-045BCB91A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3976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6961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44449DE-635B-4B23-9B8B-C95A5B8764DB}"/>
              </a:ext>
            </a:extLst>
          </p:cNvPr>
          <p:cNvSpPr/>
          <p:nvPr userDrawn="1"/>
        </p:nvSpPr>
        <p:spPr>
          <a:xfrm>
            <a:off x="663356" y="1790228"/>
            <a:ext cx="10863358" cy="4080348"/>
          </a:xfrm>
          <a:prstGeom prst="roundRect">
            <a:avLst>
              <a:gd name="adj" fmla="val 2634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1869600"/>
            <a:ext cx="5040000" cy="3921601"/>
          </a:xfrm>
          <a:prstGeom prst="roundRect">
            <a:avLst>
              <a:gd name="adj" fmla="val 1970"/>
            </a:avLst>
          </a:prstGeom>
          <a:ln w="28575">
            <a:noFill/>
          </a:ln>
          <a:effectLst/>
        </p:spPr>
        <p:txBody>
          <a:bodyPr anchor="t" anchorCtr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8644" y="1869601"/>
            <a:ext cx="5040000" cy="3921600"/>
          </a:xfrm>
          <a:prstGeom prst="roundRect">
            <a:avLst>
              <a:gd name="adj" fmla="val 2211"/>
            </a:avLst>
          </a:prstGeom>
          <a:ln w="28575">
            <a:noFill/>
          </a:ln>
          <a:effectLst/>
        </p:spPr>
        <p:txBody>
          <a:bodyPr anchor="t" anchorCtr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8539E0A-8009-4A6E-A7A1-5AEFA5220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9691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52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85801" y="609600"/>
            <a:ext cx="10840914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85801" y="2142067"/>
            <a:ext cx="1084091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84B7D2A-0DF8-424B-9572-B79AEBB2D9DC}" type="datetimeFigureOut">
              <a:rPr lang="en-US" noProof="0" smtClean="0"/>
              <a:t>4/19/2022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59" y="5870575"/>
            <a:ext cx="1260655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D99DD2A-B520-4620-9B43-64B657BA2D4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09069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8" r:id="rId3"/>
    <p:sldLayoutId id="2147483679" r:id="rId4"/>
    <p:sldLayoutId id="2147483669" r:id="rId5"/>
    <p:sldLayoutId id="2147483680" r:id="rId6"/>
    <p:sldLayoutId id="2147483672" r:id="rId7"/>
    <p:sldLayoutId id="2147483665" r:id="rId8"/>
    <p:sldLayoutId id="2147483664" r:id="rId9"/>
    <p:sldLayoutId id="2147483671" r:id="rId10"/>
    <p:sldLayoutId id="2147483666" r:id="rId11"/>
    <p:sldLayoutId id="2147483667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creativecommons.org/licenses/by/3.0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2017.igem.org/Team:ITB_Indonesia/Description" TargetMode="Externa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B398-1E7F-44AD-8356-8345134C95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EFFECTS OF MICROPLASTICS ON HUMAN HEALTH IN INDIA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2A3D91-AB3F-4EDF-B87E-FDDF6C5DC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By Samruddhi Tawade</a:t>
            </a:r>
          </a:p>
          <a:p>
            <a:r>
              <a:rPr lang="en-US" dirty="0"/>
              <a:t>Research mentor: dr. </a:t>
            </a:r>
            <a:r>
              <a:rPr lang="en-US" dirty="0" err="1"/>
              <a:t>vetria</a:t>
            </a:r>
            <a:r>
              <a:rPr lang="en-US" dirty="0"/>
              <a:t> </a:t>
            </a:r>
            <a:r>
              <a:rPr lang="en-US" dirty="0" err="1"/>
              <a:t>byrd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749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urled page">
            <a:extLst>
              <a:ext uri="{FF2B5EF4-FFF2-40B4-BE49-F238E27FC236}">
                <a16:creationId xmlns:a16="http://schemas.microsoft.com/office/drawing/2014/main" id="{F54CE4C8-2431-43FB-87C3-391A3BFF8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527" y="549804"/>
            <a:ext cx="1157288" cy="11572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F32E04-E3CE-4175-B0D3-33D69BCB0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known about microplastics?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A0452F-E4D7-4ED7-A292-A7A5A20AC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2449" y="3433135"/>
            <a:ext cx="3814235" cy="2016600"/>
          </a:xfrm>
        </p:spPr>
        <p:txBody>
          <a:bodyPr>
            <a:normAutofit fontScale="85000" lnSpcReduction="1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Plastics &gt;5mm in length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Transported through water, food, and air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Few studies linking health issues to microplastics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More plastic pollution = more microplastics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Content Placeholder 5" descr="Mathematics workings">
            <a:extLst>
              <a:ext uri="{FF2B5EF4-FFF2-40B4-BE49-F238E27FC236}">
                <a16:creationId xmlns:a16="http://schemas.microsoft.com/office/drawing/2014/main" id="{E4523323-1EB5-4AAF-95C6-A31523B3F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 bwMode="blackGray"/>
      </p:pic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C0B95D26-0324-4D34-829C-D5009455E8D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13287" t="-121" r="13287" b="121"/>
          <a:stretch/>
        </p:blipFill>
        <p:spPr>
          <a:xfrm>
            <a:off x="4648199" y="-4135"/>
            <a:ext cx="754380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CE14F8-858A-4833-BA3B-F238FC90837E}"/>
              </a:ext>
            </a:extLst>
          </p:cNvPr>
          <p:cNvSpPr txBox="1"/>
          <p:nvPr/>
        </p:nvSpPr>
        <p:spPr>
          <a:xfrm>
            <a:off x="4610099" y="6623033"/>
            <a:ext cx="7620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6" tooltip="http://2017.igem.org/Team:ITB_Indonesia/Description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7" tooltip="https://creativecommons.org/licenses/by/3.0/"/>
              </a:rPr>
              <a:t>CC BY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342962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C826E-72DB-45B4-B092-DA86DA68C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INDIA?</a:t>
            </a:r>
          </a:p>
        </p:txBody>
      </p:sp>
      <p:pic>
        <p:nvPicPr>
          <p:cNvPr id="24" name="Picture 23" descr="calendar icon">
            <a:extLst>
              <a:ext uri="{FF2B5EF4-FFF2-40B4-BE49-F238E27FC236}">
                <a16:creationId xmlns:a16="http://schemas.microsoft.com/office/drawing/2014/main" id="{B83E2AB1-C03F-4257-9171-5FD5FA272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960" y="870426"/>
            <a:ext cx="742950" cy="74295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35431-5E3F-4C1A-BED1-C5BC3D66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881824"/>
            <a:ext cx="5094802" cy="452913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Holds the largest share for mismanaged plastic waste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Philippines release more plastic into the ocean, but only account for 4% of world’s plastic pollution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dirty="0"/>
              <a:t>India accounts for 12%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Focusing on health effects of extensive plastic pollution, so India seemed like the better choice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 descr="Chart, bubble chart&#10;&#10;Description automatically generated">
            <a:extLst>
              <a:ext uri="{FF2B5EF4-FFF2-40B4-BE49-F238E27FC236}">
                <a16:creationId xmlns:a16="http://schemas.microsoft.com/office/drawing/2014/main" id="{41619714-447D-44FC-8BD2-43423936A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1069" y="953612"/>
            <a:ext cx="5780600" cy="512603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78119B6-43A5-4DCF-A8DD-61B363DA9EF6}"/>
              </a:ext>
            </a:extLst>
          </p:cNvPr>
          <p:cNvSpPr txBox="1"/>
          <p:nvPr/>
        </p:nvSpPr>
        <p:spPr>
          <a:xfrm>
            <a:off x="5959469" y="6089809"/>
            <a:ext cx="54656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Data from: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6969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Hannah Ritchie and Max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96969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Roser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6969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(2018) - "Plastic Pollution". </a:t>
            </a: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96969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Published online at OurWorldInData.org.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6969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Retrieved from: 'https://ourworldindata.org/plastic-pollution' [Online Resource]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537041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ED3C6-003C-4A2D-B351-F00A04B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486" y="495415"/>
            <a:ext cx="6238874" cy="1260000"/>
          </a:xfrm>
        </p:spPr>
        <p:txBody>
          <a:bodyPr/>
          <a:lstStyle/>
          <a:p>
            <a:pPr algn="l"/>
            <a:r>
              <a:rPr lang="en-US" dirty="0"/>
              <a:t>Health effects of microplastics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FA16B2-6A61-4B79-B91C-B41F21F14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50506" y="2256589"/>
            <a:ext cx="6610351" cy="3476618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Chose 3 effects to focus on based on redundancy in other research papers and relevance to this study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Tuberculosis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Breast Cancer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Lung Cancer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Will be looking at plastic pollution on the ground as well as air pollution, as both are strong sources of microplastic transmission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33894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E71A9-3DD2-40A0-A793-8A327B787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6720" y="323188"/>
            <a:ext cx="7675879" cy="1260000"/>
          </a:xfrm>
        </p:spPr>
        <p:txBody>
          <a:bodyPr>
            <a:normAutofit/>
          </a:bodyPr>
          <a:lstStyle/>
          <a:p>
            <a:r>
              <a:rPr lang="en-US" dirty="0"/>
              <a:t>Plastic waste generated in TPA, 2019-2020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E3F3D3-E33B-4CC0-A31E-7554F6BAE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587434" y="1556581"/>
            <a:ext cx="2424113" cy="347661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Maharashtra and Gujarat, and Tamil Nadu seem to generate the most plastic waste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 that cancer and tuberculosis rates will be high in this region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D02EC6-890F-480B-9338-297CD8CBD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53" y="1556581"/>
            <a:ext cx="9108213" cy="408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867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E1DA-3FCD-4498-BCBB-3618ED947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Cancer cases and tb prevalence, 2019-2021</a:t>
            </a:r>
          </a:p>
        </p:txBody>
      </p:sp>
      <p:pic>
        <p:nvPicPr>
          <p:cNvPr id="13" name="Picture 12" descr="pen and paper icon">
            <a:extLst>
              <a:ext uri="{FF2B5EF4-FFF2-40B4-BE49-F238E27FC236}">
                <a16:creationId xmlns:a16="http://schemas.microsoft.com/office/drawing/2014/main" id="{CE889C08-FD1F-4AE0-9D82-E718A6E92D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861" y="764835"/>
            <a:ext cx="814387" cy="81438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ECD2AB-7B57-4093-A2C5-E0BA920385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Data was not available for each state, but based on the states of interest, trends seem to correlate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7B01CB-70D1-4DA6-A9BF-B0BA77A160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Data did not match up as expected. Uttar Pradesh had a severe outbreak of TB, while other states seemed to be more mild.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40906517-4693-4485-9E2E-167A8D9E1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3050116"/>
            <a:ext cx="5259566" cy="3566145"/>
          </a:xfrm>
          <a:prstGeom prst="rect">
            <a:avLst/>
          </a:prstGeom>
        </p:spPr>
      </p:pic>
      <p:pic>
        <p:nvPicPr>
          <p:cNvPr id="12" name="Picture 11" descr="Map&#10;&#10;Description automatically generated">
            <a:extLst>
              <a:ext uri="{FF2B5EF4-FFF2-40B4-BE49-F238E27FC236}">
                <a16:creationId xmlns:a16="http://schemas.microsoft.com/office/drawing/2014/main" id="{7D102F63-4C16-45D8-A507-F49C863D7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8270" y="3019460"/>
            <a:ext cx="5259566" cy="356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218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78200-0985-4DED-A84B-D6ADED92F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AQI RATING BY STATE, 2019</a:t>
            </a:r>
          </a:p>
        </p:txBody>
      </p:sp>
      <p:pic>
        <p:nvPicPr>
          <p:cNvPr id="7" name="Picture 6" descr="magnifying glass icon">
            <a:extLst>
              <a:ext uri="{FF2B5EF4-FFF2-40B4-BE49-F238E27FC236}">
                <a16:creationId xmlns:a16="http://schemas.microsoft.com/office/drawing/2014/main" id="{AAE36621-6FAB-4009-9D5C-CE767DF10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6221" y="757816"/>
            <a:ext cx="685800" cy="685800"/>
          </a:xfrm>
          <a:prstGeom prst="rect">
            <a:avLst/>
          </a:prstGeom>
        </p:spPr>
      </p:pic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8BCCE78D-9239-4AD1-9734-710A215B5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65" y="1591832"/>
            <a:ext cx="7495696" cy="50823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12770D-DD42-49BD-97EE-F6551D25B5FE}"/>
              </a:ext>
            </a:extLst>
          </p:cNvPr>
          <p:cNvSpPr txBox="1"/>
          <p:nvPr/>
        </p:nvSpPr>
        <p:spPr>
          <a:xfrm>
            <a:off x="8513380" y="2569294"/>
            <a:ext cx="29008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Don’t be fooled by the lighter colors – even the lightest states on this map are considered unhealthy by WHO standards!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WHO standards top off at 10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India raised the bar to 40 </a:t>
            </a:r>
          </a:p>
        </p:txBody>
      </p:sp>
    </p:spTree>
    <p:extLst>
      <p:ext uri="{BB962C8B-B14F-4D97-AF65-F5344CB8AC3E}">
        <p14:creationId xmlns:p14="http://schemas.microsoft.com/office/powerpoint/2010/main" val="277620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E1DA-3FCD-4498-BCBB-3618ED947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Cancer cases and tb prevalence, 2019-2021</a:t>
            </a:r>
          </a:p>
        </p:txBody>
      </p:sp>
      <p:pic>
        <p:nvPicPr>
          <p:cNvPr id="13" name="Picture 12" descr="pen and paper icon">
            <a:extLst>
              <a:ext uri="{FF2B5EF4-FFF2-40B4-BE49-F238E27FC236}">
                <a16:creationId xmlns:a16="http://schemas.microsoft.com/office/drawing/2014/main" id="{CE889C08-FD1F-4AE0-9D82-E718A6E92D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861" y="764835"/>
            <a:ext cx="814387" cy="81438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ECD2AB-7B57-4093-A2C5-E0BA920385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Cancer trends again seem to correlate with AQI data, considering the fact that much of the air is extremely unhealthy to breathe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7B01CB-70D1-4DA6-A9BF-B0BA77A160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Data seemed to match with TB data as well, suggesting that TB can be contracted more easily through air pollution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40906517-4693-4485-9E2E-167A8D9E1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3050116"/>
            <a:ext cx="5259566" cy="3566145"/>
          </a:xfrm>
          <a:prstGeom prst="rect">
            <a:avLst/>
          </a:prstGeom>
        </p:spPr>
      </p:pic>
      <p:pic>
        <p:nvPicPr>
          <p:cNvPr id="12" name="Picture 11" descr="Map&#10;&#10;Description automatically generated">
            <a:extLst>
              <a:ext uri="{FF2B5EF4-FFF2-40B4-BE49-F238E27FC236}">
                <a16:creationId xmlns:a16="http://schemas.microsoft.com/office/drawing/2014/main" id="{7D102F63-4C16-45D8-A507-F49C863D7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8270" y="3019460"/>
            <a:ext cx="5259566" cy="356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407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BA199-95B7-41B3-9A72-44BD819B1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 and analysis + Next steps</a:t>
            </a:r>
          </a:p>
        </p:txBody>
      </p:sp>
      <p:pic>
        <p:nvPicPr>
          <p:cNvPr id="10" name="Picture 9" descr="gavel icon ">
            <a:extLst>
              <a:ext uri="{FF2B5EF4-FFF2-40B4-BE49-F238E27FC236}">
                <a16:creationId xmlns:a16="http://schemas.microsoft.com/office/drawing/2014/main" id="{4CC9C727-CD5E-461F-9DE1-B579A54D1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069" y="481011"/>
            <a:ext cx="1171575" cy="117157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B0985-002E-41EF-80D7-888D4326178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TB and plastic pollution on the ground do not seem to have a strong correlation, but cancer and ground pollution do</a:t>
            </a:r>
          </a:p>
          <a:p>
            <a:pPr lvl="1"/>
            <a:r>
              <a:rPr lang="en-US" sz="1800" dirty="0"/>
              <a:t>Cancer type for each individual case was not given, however, summarized reports of most prevalent cancer types were available on the national cancer registry</a:t>
            </a:r>
          </a:p>
          <a:p>
            <a:pPr lvl="1"/>
            <a:r>
              <a:rPr lang="en-US" sz="1800" dirty="0"/>
              <a:t>Lung cancer and breast cancer were among the top five listed in each state given, suggesting that plastic pollution has an impact on cancer rates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46FF52-309D-45FC-A407-74955F1EF15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Study suggests that microplastics do have an impact on the prevalence of cancer and tuberculosis, to an extent. </a:t>
            </a:r>
          </a:p>
          <a:p>
            <a:r>
              <a:rPr lang="en-US" dirty="0"/>
              <a:t>Next steps would be to explore different countries, such as the Philippines, as they also have a severe plastic problem, to further solidify the proof that microplastics are linked to cancer and tuberculosis.</a:t>
            </a:r>
          </a:p>
          <a:p>
            <a:pPr lvl="1"/>
            <a:r>
              <a:rPr lang="en-US" sz="1800" dirty="0"/>
              <a:t>With this data, significant advancements could be made in targeting the problem at its source, while providing reliable help to the less fortunate in similar situations.</a:t>
            </a:r>
          </a:p>
        </p:txBody>
      </p:sp>
    </p:spTree>
    <p:extLst>
      <p:ext uri="{BB962C8B-B14F-4D97-AF65-F5344CB8AC3E}">
        <p14:creationId xmlns:p14="http://schemas.microsoft.com/office/powerpoint/2010/main" val="13301437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Default">
      <a:majorFont>
        <a:latin typeface="Corbel"/>
        <a:ea typeface=""/>
        <a:cs typeface=""/>
      </a:majorFont>
      <a:minorFont>
        <a:latin typeface="Corbel"/>
        <a:ea typeface=""/>
        <a:cs typeface="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22736411_win32_fixed.potx" id="{BC2F7F5B-4979-4A54-84D5-4000EC3D9661}" vid="{81E89C45-4B49-4C30-91F6-68DD81BA82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C1E81B1DF29B46871E2A66B60DE787" ma:contentTypeVersion="4" ma:contentTypeDescription="Create a new document." ma:contentTypeScope="" ma:versionID="5a4b28fb927a3056b1c651c05062245b">
  <xsd:schema xmlns:xsd="http://www.w3.org/2001/XMLSchema" xmlns:xs="http://www.w3.org/2001/XMLSchema" xmlns:p="http://schemas.microsoft.com/office/2006/metadata/properties" xmlns:ns3="9ed1ac75-f84d-4982-9bdf-d9450a148980" targetNamespace="http://schemas.microsoft.com/office/2006/metadata/properties" ma:root="true" ma:fieldsID="207f093ab0cb5dbdafb61cffa009bce2" ns3:_="">
    <xsd:import namespace="9ed1ac75-f84d-4982-9bdf-d9450a14898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1ac75-f84d-4982-9bdf-d9450a1489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830FADC-CDB7-4E3F-8691-53615D8E37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ed1ac75-f84d-4982-9bdf-d9450a14898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2AD6C80-9886-4EC0-9FF2-CAFB1720D4A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72C90B-0DD9-48C7-B878-6FF593292301}">
  <ds:schemaRefs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9ed1ac75-f84d-4982-9bdf-d9450a148980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Famous event in history presentation</Template>
  <TotalTime>248</TotalTime>
  <Words>544</Words>
  <Application>Microsoft Office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Corbel</vt:lpstr>
      <vt:lpstr>Courier New</vt:lpstr>
      <vt:lpstr>Celestial</vt:lpstr>
      <vt:lpstr>THE EFFECTS OF MICROPLASTICS ON HUMAN HEALTH IN INDIA  </vt:lpstr>
      <vt:lpstr>What is known about microplastics?</vt:lpstr>
      <vt:lpstr>WHY INDIA?</vt:lpstr>
      <vt:lpstr>Health effects of microplastics</vt:lpstr>
      <vt:lpstr>Plastic waste generated in TPA, 2019-2020</vt:lpstr>
      <vt:lpstr>Cancer cases and tb prevalence, 2019-2021</vt:lpstr>
      <vt:lpstr>AVERAGE AQI RATING BY STATE, 2019</vt:lpstr>
      <vt:lpstr>Cancer cases and tb prevalence, 2019-2021</vt:lpstr>
      <vt:lpstr>Findings and analysis +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USE THIS TEMPLATE</dc:title>
  <dc:creator>Tawade, Samruddhi</dc:creator>
  <cp:lastModifiedBy>Tawade, Samruddhi</cp:lastModifiedBy>
  <cp:revision>2</cp:revision>
  <dcterms:created xsi:type="dcterms:W3CDTF">2022-04-19T09:34:24Z</dcterms:created>
  <dcterms:modified xsi:type="dcterms:W3CDTF">2022-04-19T14:00:20Z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0x01010013C1E81B1DF29B46871E2A66B60DE787</vt:lpwstr>
  </property>
</Properties>
</file>

<file path=docProps/thumbnail.jpeg>
</file>